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70" r:id="rId12"/>
    <p:sldId id="265" r:id="rId13"/>
    <p:sldId id="269" r:id="rId14"/>
    <p:sldId id="268" r:id="rId15"/>
    <p:sldId id="262" r:id="rId1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C8062-1697-4253-A332-DBF7D2C438ED}" v="14" dt="2023-12-07T13:13:44.527"/>
    <p1510:client id="{C07BCC0E-332B-4BD7-B83C-FE5F82E0FE7A}" v="7" dt="2023-12-07T11:20:38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6"/>
  </p:normalViewPr>
  <p:slideViewPr>
    <p:cSldViewPr snapToGrid="0">
      <p:cViewPr varScale="1">
        <p:scale>
          <a:sx n="85" d="100"/>
          <a:sy n="85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C0D1F-9A95-AF52-2717-B3537B6D8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7A2F1-9A0C-7F06-7572-A24FB3400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DFED7-DE13-F7C0-A6CA-2E12C495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E1133-3172-85F0-0C10-5F56B4E95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2E69-8D32-1C4A-2680-71D25FBB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08928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952F-371A-EF8F-CF10-0581CE19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6DC51-9860-7C37-29D1-0685EBA69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0016A-07DE-BD00-EA8F-5264A013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070D6-42BB-0D3C-309C-46903AAB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F9CAF-A107-895B-CC53-05C142A2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53528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59D9DA-AF62-ED41-BC40-D6487C2DC7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3F3A8-1462-CD7A-0C4A-2274E19FF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FFAD2-2FA3-5CA9-D752-AF3B3FC12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731F6-44D1-CD86-7055-8D7BE8AB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55E9D-89E1-7536-D6F3-46B16504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748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1260F-7AA6-0C30-9B37-C7DFBCF45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D10A-887C-2C8C-B085-531F491B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EF50-AA8E-D6DA-A7F1-95022921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082FF-E1B5-5811-7ABA-003DC8E6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CE35F-0663-5E3C-12BC-7B4C7BE3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5582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CDE3-08CC-3FB5-737B-52D6C111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8966F-030C-2A30-BF46-0C72E7D05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1BEED-961C-2C36-A0C8-88F90306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CE711-90CF-FB7E-68C9-4AD2446A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54A1A-E2CA-0280-CFB1-A2D8C8AF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4592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5E47-3CEC-C1EF-E29E-D482E77C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6CCF5-A5E4-8BB8-C237-659046FA3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A8C0B-B4D3-FB31-2010-BE987AFD9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448C6-EC76-3B74-CBEF-69532C4D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2F065-75AD-DBA5-87C7-3B793AEAF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1283E-81E3-FE34-49AD-C744835F5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1377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53F6-D1D4-36ED-DB87-43EAF7C3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7C427-A85E-6118-75F4-BF0FEBDF7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8EAAC-E8B0-0BF8-1A77-E2BAA7604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C91CA-9062-4BC6-ECA8-474C4CC0E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984B8-C2F0-0CBC-BF5D-9FADE3470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BDE7C-3E3A-DCD3-0196-1FFBEF75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F6C5F-B32B-5957-C50C-C6AFA8FD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107C1-7949-D057-9A91-569AD2BA8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7993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D26F-E53B-93F1-1946-D2C8C449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11D76-3F23-867B-D33D-20CAFD96D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11212-C8EE-D87A-FC52-35A4C6D8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E5566-85B4-FF8C-7912-674CAB2E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2709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2A51A-87B0-6192-0DBB-63B83715D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C459B-7635-AAED-5FB7-B22A5086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D4278-DB48-4096-B0BF-F5E2A34F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6229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161C-07CB-7131-7AC0-739970DA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3FF5F-3E95-1E02-6DA2-40B848FE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8804E-D0C5-C4E6-DB1B-26D9C18AF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D388E-302C-58AA-6511-3BE593AA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89C2C-9CA6-2C64-55CE-96F13A02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8E85C-0AB3-7B91-437E-5068EB28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5463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5E9D-34B7-7BF3-4A1A-2332F0D5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E3253-86BC-92A8-1DFC-F9C3B895E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8C38-F342-1392-B7FB-45CDF989B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74F9AB-072C-AC6F-93D8-59797E7E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F6BBE-0239-32FA-77BC-9EE16CC8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158C5-A4C1-0F2B-12E5-949120BC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4692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FB36C-1690-7582-960F-F010C18A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14BBD-7744-8CC1-DC86-7E5C91236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F2C2-A04F-A213-EEF8-880AAC3EEB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296E2-372B-4C48-B6F0-BC4200C0FDF6}" type="datetimeFigureOut">
              <a:rPr lang="en-BR" smtClean="0"/>
              <a:t>12/07/2023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2B308-5E3A-CC07-50C7-C830CA6C6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E7A31-9299-ED33-AE30-4F95181C9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8C12D-4BA1-A94D-8377-219BFA8146B2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046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annelizemonteiro/APIINNOV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nnelizemonteiro/APIINNOV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1DAFD-629A-DEFD-0423-19E107214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t">
            <a:normAutofit/>
          </a:bodyPr>
          <a:lstStyle/>
          <a:p>
            <a:pPr algn="l"/>
            <a:r>
              <a:rPr lang="en-BR" sz="4800" dirty="0">
                <a:solidFill>
                  <a:srgbClr val="FFFFFF"/>
                </a:solidFill>
              </a:rPr>
              <a:t>API </a:t>
            </a:r>
            <a:r>
              <a:rPr lang="pt-BR" sz="4800" dirty="0">
                <a:solidFill>
                  <a:srgbClr val="FFFFFF"/>
                </a:solidFill>
              </a:rPr>
              <a:t>1º</a:t>
            </a:r>
            <a:r>
              <a:rPr lang="en-BR" sz="4800" dirty="0">
                <a:solidFill>
                  <a:srgbClr val="FFFFFF"/>
                </a:solidFill>
              </a:rPr>
              <a:t> SEMESTRE</a:t>
            </a:r>
            <a:r>
              <a:rPr lang="pt-BR" sz="4800" dirty="0">
                <a:solidFill>
                  <a:srgbClr val="FFFFFF"/>
                </a:solidFill>
              </a:rPr>
              <a:t> - GPI</a:t>
            </a:r>
            <a:br>
              <a:rPr lang="en-BR" sz="4800" dirty="0">
                <a:solidFill>
                  <a:srgbClr val="FFFFFF"/>
                </a:solidFill>
              </a:rPr>
            </a:br>
            <a:br>
              <a:rPr lang="en-BR" sz="4800" dirty="0">
                <a:solidFill>
                  <a:srgbClr val="FFFFFF"/>
                </a:solidFill>
              </a:rPr>
            </a:br>
            <a:endParaRPr lang="en-BR" sz="48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85536-94AA-0934-7F59-79766096B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BR" dirty="0"/>
              <a:t>Parceiro acadêmico: </a:t>
            </a:r>
            <a:r>
              <a:rPr lang="pt-BR" dirty="0"/>
              <a:t>C</a:t>
            </a:r>
            <a:r>
              <a:rPr lang="en-BR" dirty="0"/>
              <a:t>liente interno</a:t>
            </a:r>
            <a:r>
              <a:rPr lang="pt-BR" dirty="0"/>
              <a:t> – Prof. Newton Yamada</a:t>
            </a:r>
            <a:endParaRPr lang="en-BR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4072621-D8A4-4E71-84FA-929B21435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740" y="528918"/>
            <a:ext cx="9853467" cy="49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2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SPRINT 3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D0D249-88B3-D1C3-BBED-D9EE1F39A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6" y="1622485"/>
            <a:ext cx="5635721" cy="3613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5C0C60D-ECBA-F0D6-5F6A-A9D7ED8B1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888" y="1620603"/>
            <a:ext cx="6142208" cy="10265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7EEF88-C6B0-CCD1-9386-F94E6D84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124" y="2833797"/>
            <a:ext cx="6079736" cy="36130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C91E0C8-9BAE-7276-B0D5-9883F56B4D09}"/>
              </a:ext>
            </a:extLst>
          </p:cNvPr>
          <p:cNvSpPr txBox="1"/>
          <p:nvPr/>
        </p:nvSpPr>
        <p:spPr>
          <a:xfrm>
            <a:off x="178199" y="5260461"/>
            <a:ext cx="5463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i="1" dirty="0"/>
              <a:t>A </a:t>
            </a:r>
            <a:r>
              <a:rPr lang="pt-BR" sz="1600" b="1" i="1" dirty="0"/>
              <a:t>Curva ABC </a:t>
            </a:r>
            <a:r>
              <a:rPr lang="pt-BR" sz="1600" i="1" dirty="0"/>
              <a:t>é uma técnica de gestão que categoriza itens em três classes (A, B e C) com base em sua importância. </a:t>
            </a:r>
          </a:p>
          <a:p>
            <a:pPr lvl="0">
              <a:defRPr/>
            </a:pPr>
            <a:r>
              <a:rPr lang="pt-BR" sz="1600" i="1" dirty="0"/>
              <a:t>A análise prioriza recursos, concentrando-se em itens de alta importância (Classe A), moderada atenção em itens de importância intermediária (Classe B) e uma gestão simplificada para itens de baixa importância (Classe C).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47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SPRINT 4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C3D32A-7DE7-2AAC-0547-188D96B39C52}"/>
              </a:ext>
            </a:extLst>
          </p:cNvPr>
          <p:cNvSpPr txBox="1"/>
          <p:nvPr/>
        </p:nvSpPr>
        <p:spPr>
          <a:xfrm>
            <a:off x="8439300" y="1883520"/>
            <a:ext cx="34422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600" i="1" dirty="0"/>
              <a:t>Um "</a:t>
            </a:r>
            <a:r>
              <a:rPr lang="pt-BR" sz="1600" b="1" i="1" dirty="0" err="1"/>
              <a:t>canvas</a:t>
            </a:r>
            <a:r>
              <a:rPr lang="pt-BR" sz="1600" i="1" dirty="0"/>
              <a:t>" é um modelo visual usado para planejar elementos específicos de um projeto ou negócio. </a:t>
            </a:r>
          </a:p>
          <a:p>
            <a:pPr lvl="0">
              <a:defRPr/>
            </a:pPr>
            <a:endParaRPr lang="pt-BR" sz="1600" i="1" dirty="0"/>
          </a:p>
          <a:p>
            <a:pPr lvl="0">
              <a:defRPr/>
            </a:pPr>
            <a:r>
              <a:rPr lang="pt-BR" sz="1600" i="1" dirty="0"/>
              <a:t>O "</a:t>
            </a:r>
            <a:r>
              <a:rPr lang="pt-BR" sz="1600" b="1" i="1" dirty="0"/>
              <a:t>Business </a:t>
            </a:r>
            <a:r>
              <a:rPr lang="pt-BR" sz="1600" b="1" i="1" dirty="0" err="1"/>
              <a:t>Model</a:t>
            </a:r>
            <a:r>
              <a:rPr lang="pt-BR" sz="1600" b="1" i="1" dirty="0"/>
              <a:t> </a:t>
            </a:r>
            <a:r>
              <a:rPr lang="pt-BR" sz="1600" b="1" i="1" dirty="0" err="1"/>
              <a:t>Canvas</a:t>
            </a:r>
            <a:r>
              <a:rPr lang="pt-BR" sz="1600" i="1" dirty="0"/>
              <a:t>", por exemplo, é dividido em nove blocos que cobrem aspectos-chave de um modelo de negócios, como segmentos de clientes, proposta de valor e estrutura de custos. </a:t>
            </a:r>
          </a:p>
          <a:p>
            <a:pPr lvl="0">
              <a:defRPr/>
            </a:pPr>
            <a:endParaRPr lang="pt-BR" sz="1600" i="1" dirty="0"/>
          </a:p>
          <a:p>
            <a:pPr lvl="0">
              <a:defRPr/>
            </a:pPr>
            <a:r>
              <a:rPr lang="pt-BR" sz="1600" i="1" dirty="0"/>
              <a:t>Essa ferramenta auxilia empreendedores a visualizar e analisar eficientemente os componentes essenciais de suas ideias, facilitando o planejamento e a comunicação. </a:t>
            </a:r>
          </a:p>
          <a:p>
            <a:pPr lvl="0">
              <a:defRPr/>
            </a:pPr>
            <a:r>
              <a:rPr lang="pt-BR" sz="1600" i="1" dirty="0"/>
              <a:t>Existem também "</a:t>
            </a:r>
            <a:r>
              <a:rPr lang="pt-BR" sz="1600" i="1" dirty="0" err="1"/>
              <a:t>canvas</a:t>
            </a:r>
            <a:r>
              <a:rPr lang="pt-BR" sz="1600" i="1" dirty="0"/>
              <a:t>" específicos para diferentes finalidades.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927184-3BD0-B9E5-D25F-AFCF48662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1" y="1689521"/>
            <a:ext cx="8288153" cy="500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Obrigado.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6B99FFDF-3396-4305-A550-6DCCFF0C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37" y="478712"/>
            <a:ext cx="1219199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3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23" y="962166"/>
            <a:ext cx="3103808" cy="4421876"/>
          </a:xfrm>
        </p:spPr>
        <p:txBody>
          <a:bodyPr anchor="t">
            <a:normAutofit/>
          </a:bodyPr>
          <a:lstStyle/>
          <a:p>
            <a:r>
              <a:rPr lang="en-BR" sz="4000" dirty="0"/>
              <a:t>EQUIPE</a:t>
            </a:r>
            <a:r>
              <a:rPr lang="pt-BR" sz="4000" dirty="0"/>
              <a:t>:</a:t>
            </a:r>
            <a:endParaRPr lang="en-BR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F27714-66F7-4896-841C-0799ED58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288" y="399714"/>
            <a:ext cx="7600245" cy="54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BR" dirty="0"/>
              <a:t>OBJETIVO DO PROJETO</a:t>
            </a:r>
          </a:p>
        </p:txBody>
      </p:sp>
      <p:pic>
        <p:nvPicPr>
          <p:cNvPr id="5" name="Picture 4" descr="Uma seta alcançar o alvo de olho touro">
            <a:extLst>
              <a:ext uri="{FF2B5EF4-FFF2-40B4-BE49-F238E27FC236}">
                <a16:creationId xmlns:a16="http://schemas.microsoft.com/office/drawing/2014/main" id="{0E4BF336-1113-F7E7-56DC-56B4D9822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2" r="494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C261-ACD5-607A-7E2C-0DFBBC5B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33297"/>
            <a:ext cx="6092952" cy="384366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dirty="0"/>
              <a:t>          Analisar todas as informações fornecidas pelo cliente e realizar uma proposta de melhoria em cima das demandas de necessidades validadas.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Os objetivos estabelecidos para esse projeto consistem em:</a:t>
            </a:r>
            <a:endParaRPr lang="en-US" dirty="0"/>
          </a:p>
          <a:p>
            <a:pPr lvl="0"/>
            <a:r>
              <a:rPr lang="pt-BR" dirty="0"/>
              <a:t>Desenvolver uma análise quantitativa das receitas da empresa Doce Sabor;</a:t>
            </a:r>
            <a:endParaRPr lang="en-US" dirty="0"/>
          </a:p>
          <a:p>
            <a:pPr lvl="0"/>
            <a:r>
              <a:rPr lang="pt-BR" dirty="0"/>
              <a:t>Desenvolver análise SWOT;</a:t>
            </a:r>
            <a:endParaRPr lang="en-US" dirty="0"/>
          </a:p>
          <a:p>
            <a:pPr lvl="0"/>
            <a:r>
              <a:rPr lang="pt-BR" dirty="0"/>
              <a:t>Formas de redução de custos;</a:t>
            </a:r>
            <a:endParaRPr lang="en-US" dirty="0"/>
          </a:p>
          <a:p>
            <a:pPr lvl="0"/>
            <a:r>
              <a:rPr lang="pt-BR" dirty="0"/>
              <a:t>Maneiras de impulsionar as vendas;</a:t>
            </a:r>
            <a:endParaRPr lang="en-US" dirty="0"/>
          </a:p>
          <a:p>
            <a:pPr lvl="0"/>
            <a:r>
              <a:rPr lang="pt-BR" dirty="0"/>
              <a:t>Realizar a previsão de vendas e demanda;</a:t>
            </a:r>
            <a:endParaRPr lang="en-US" dirty="0"/>
          </a:p>
          <a:p>
            <a:pPr lvl="0"/>
            <a:r>
              <a:rPr lang="pt-BR" dirty="0"/>
              <a:t>Classificar os itens utilizando a Curva ABC;</a:t>
            </a:r>
            <a:endParaRPr lang="en-US" dirty="0"/>
          </a:p>
          <a:p>
            <a:pPr lvl="0"/>
            <a:r>
              <a:rPr lang="pt-BR" dirty="0"/>
              <a:t>Propor um novo segmento.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8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214" y="63441"/>
            <a:ext cx="4840010" cy="1807305"/>
          </a:xfrm>
        </p:spPr>
        <p:txBody>
          <a:bodyPr>
            <a:normAutofit/>
          </a:bodyPr>
          <a:lstStyle/>
          <a:p>
            <a:r>
              <a:rPr lang="en-BR" dirty="0"/>
              <a:t>TECNOLOGIAS DA INFORMAÇÃO</a:t>
            </a:r>
          </a:p>
        </p:txBody>
      </p:sp>
      <p:pic>
        <p:nvPicPr>
          <p:cNvPr id="5" name="Picture 4" descr="CPU com números binários e cópia heliográfica">
            <a:extLst>
              <a:ext uri="{FF2B5EF4-FFF2-40B4-BE49-F238E27FC236}">
                <a16:creationId xmlns:a16="http://schemas.microsoft.com/office/drawing/2014/main" id="{C40EEC07-6A81-4CDB-57E4-AA65B2DDE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6" r="2196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6ABBCB-D3AD-4AC6-B738-29D4E4EB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62" y="4741089"/>
            <a:ext cx="1800000" cy="19737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A903F7-E856-42D5-A73E-2FDAC4808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955" y="1845611"/>
            <a:ext cx="1800000" cy="176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CB8C6A-5488-47B0-9738-7FC165DB4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262" y="1658050"/>
            <a:ext cx="1800000" cy="178548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C23C00-F8F3-4FCD-9BA0-9DF2021B3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915" y="5090208"/>
            <a:ext cx="1800000" cy="16246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1A82A8C-F4BE-45D0-AE1B-7A86E46BD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3588" y="4594962"/>
            <a:ext cx="1800000" cy="183068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C51ED92-F223-4D40-82F8-EFD5776A5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6383" y="2263038"/>
            <a:ext cx="1695450" cy="15716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13EDB12-BC6A-41BC-8126-A9FD7516CA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2140" y="3427553"/>
            <a:ext cx="15049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502021"/>
            <a:ext cx="6173262" cy="1655483"/>
          </a:xfrm>
        </p:spPr>
        <p:txBody>
          <a:bodyPr anchor="b">
            <a:normAutofit/>
          </a:bodyPr>
          <a:lstStyle/>
          <a:p>
            <a:r>
              <a:rPr lang="en-BR" sz="4000" dirty="0"/>
              <a:t>MÉTODOS ANALÍTICOS ESPECÍFICOS DA ÁREA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C261-ACD5-607A-7E2C-0DFBBC5B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08518"/>
            <a:ext cx="6173262" cy="3535083"/>
          </a:xfrm>
        </p:spPr>
        <p:txBody>
          <a:bodyPr>
            <a:normAutofit/>
          </a:bodyPr>
          <a:lstStyle/>
          <a:p>
            <a:pPr lvl="1"/>
            <a:endParaRPr lang="pt-BR" sz="20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SWOT</a:t>
            </a:r>
            <a:endParaRPr lang="en-BR" sz="2000" dirty="0"/>
          </a:p>
          <a:p>
            <a:pPr lvl="1"/>
            <a:r>
              <a:rPr lang="pt-BR" sz="2000" dirty="0"/>
              <a:t>Previsão de Vendas</a:t>
            </a:r>
          </a:p>
          <a:p>
            <a:pPr lvl="1"/>
            <a:r>
              <a:rPr lang="pt-BR" sz="2000" dirty="0"/>
              <a:t>Curva ABC</a:t>
            </a:r>
          </a:p>
          <a:p>
            <a:pPr lvl="1"/>
            <a:r>
              <a:rPr lang="pt-BR" sz="2000" dirty="0"/>
              <a:t>Metodologia </a:t>
            </a:r>
            <a:r>
              <a:rPr lang="pt-BR" sz="2000" dirty="0" err="1"/>
              <a:t>Canvas</a:t>
            </a:r>
            <a:endParaRPr lang="pt-BR" sz="2000" dirty="0"/>
          </a:p>
          <a:p>
            <a:pPr marL="457200" lvl="1" indent="0">
              <a:buNone/>
            </a:pPr>
            <a:endParaRPr lang="en-BR" sz="2000" dirty="0">
              <a:solidFill>
                <a:srgbClr val="FF0000"/>
              </a:solidFill>
            </a:endParaRPr>
          </a:p>
          <a:p>
            <a:pPr lvl="1"/>
            <a:endParaRPr lang="en-B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89CC0-8A3E-3F02-E377-2CAA72C5B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5" r="30938" b="-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73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86" y="320136"/>
            <a:ext cx="1681936" cy="616842"/>
          </a:xfrm>
        </p:spPr>
        <p:txBody>
          <a:bodyPr anchor="t">
            <a:normAutofit fontScale="90000"/>
          </a:bodyPr>
          <a:lstStyle/>
          <a:p>
            <a:r>
              <a:rPr lang="en-BR" sz="4000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C261-ACD5-607A-7E2C-0DFBBC5B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825" y="6082335"/>
            <a:ext cx="5832353" cy="3823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Disponível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em: &lt;https://annelizemonteiro/APIINNOVATION (github.com)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endParaRPr lang="en-B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EDBF91-DC4A-490B-A784-E955A533C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98" y="1766961"/>
            <a:ext cx="5836271" cy="32911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5F6FA6-06A8-4C5A-9264-5E83A8FD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766962"/>
            <a:ext cx="5996580" cy="32911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51A8C58-5B5F-4495-9D62-165DF12AD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178" y="680478"/>
            <a:ext cx="1953642" cy="8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3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86" y="320136"/>
            <a:ext cx="1681936" cy="616842"/>
          </a:xfrm>
        </p:spPr>
        <p:txBody>
          <a:bodyPr anchor="t">
            <a:normAutofit fontScale="90000"/>
          </a:bodyPr>
          <a:lstStyle/>
          <a:p>
            <a:r>
              <a:rPr lang="en-BR" sz="4000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6C261-ACD5-607A-7E2C-0DFBBC5BA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825" y="6082335"/>
            <a:ext cx="5832353" cy="3823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Disponível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em: &lt;https://annelizemonteiro/APIINNOVATION (github.com)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endParaRPr lang="en-BR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EF9110-0D31-4629-9F34-B31739FE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698" y="799482"/>
            <a:ext cx="1953642" cy="80715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5DE43FF-9B4D-40F8-BAA4-CC11CC021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20" y="1851243"/>
            <a:ext cx="5940698" cy="32531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04BAC1F-C2A2-47A1-822E-0A467EDA4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19" y="1851242"/>
            <a:ext cx="5789741" cy="32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1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SPRINT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C3D32A-7DE7-2AAC-0547-188D96B39C52}"/>
              </a:ext>
            </a:extLst>
          </p:cNvPr>
          <p:cNvSpPr txBox="1"/>
          <p:nvPr/>
        </p:nvSpPr>
        <p:spPr>
          <a:xfrm>
            <a:off x="8797009" y="2576799"/>
            <a:ext cx="31466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/>
              <a:t>A </a:t>
            </a:r>
            <a:r>
              <a:rPr lang="pt-BR" sz="1600" b="1" i="1" dirty="0"/>
              <a:t>Análise SWOT </a:t>
            </a:r>
            <a:r>
              <a:rPr lang="pt-BR" sz="1600" i="1" dirty="0"/>
              <a:t>é uma ferramenta estratégica que avalia pontos fortes, fraquezas, oportunidades e ameaças de uma organização.</a:t>
            </a:r>
          </a:p>
          <a:p>
            <a:endParaRPr lang="pt-BR" sz="1600" i="1" dirty="0"/>
          </a:p>
          <a:p>
            <a:r>
              <a:rPr lang="pt-BR" sz="1600" i="1" dirty="0"/>
              <a:t>Ela oferece uma visão abrangente do ambiente interno e externo, ajudando na formulação de estratégias eficazes para atingir objetivos.</a:t>
            </a:r>
            <a:endParaRPr lang="en-US" sz="1600" i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1CAE23-E3EA-50EE-E985-ABAA2D73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4" y="1251741"/>
            <a:ext cx="8476160" cy="518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19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C7F3C-6ECA-813B-69B2-E6902787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SPRINT 2</a:t>
            </a:r>
          </a:p>
        </p:txBody>
      </p:sp>
      <p:pic>
        <p:nvPicPr>
          <p:cNvPr id="4" name="Imagem 3" descr="Gráfico, Gráfico de radar&#10;&#10;Descrição gerada automaticamente">
            <a:extLst>
              <a:ext uri="{FF2B5EF4-FFF2-40B4-BE49-F238E27FC236}">
                <a16:creationId xmlns:a16="http://schemas.microsoft.com/office/drawing/2014/main" id="{B9CD2AB5-CEF7-45B5-EAB2-09AF9262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6" y="1609189"/>
            <a:ext cx="5981324" cy="2990663"/>
          </a:xfrm>
          <a:prstGeom prst="rect">
            <a:avLst/>
          </a:prstGeom>
        </p:spPr>
      </p:pic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D3136CC4-A5F5-B39E-C487-7F6521265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20" y="1609189"/>
            <a:ext cx="5437571" cy="29906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AC3D32A-7DE7-2AAC-0547-188D96B39C52}"/>
              </a:ext>
            </a:extLst>
          </p:cNvPr>
          <p:cNvSpPr txBox="1"/>
          <p:nvPr/>
        </p:nvSpPr>
        <p:spPr>
          <a:xfrm>
            <a:off x="233383" y="5055804"/>
            <a:ext cx="11224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/>
              <a:t>A </a:t>
            </a:r>
            <a:r>
              <a:rPr lang="pt-BR" sz="1600" b="1" i="1" dirty="0"/>
              <a:t>previsão de demanda </a:t>
            </a:r>
            <a:r>
              <a:rPr lang="pt-BR" sz="1600" i="1" dirty="0"/>
              <a:t>é a estimativa da quantidade de produtos ou serviços que os consumidores comprarão no futuro. </a:t>
            </a:r>
          </a:p>
          <a:p>
            <a:endParaRPr lang="pt-BR" sz="1600" i="1" dirty="0"/>
          </a:p>
          <a:p>
            <a:r>
              <a:rPr lang="pt-BR" sz="1600" i="1" dirty="0"/>
              <a:t>Essa estimativa é crucial para orientar decisões de negócios, como produção e estoque, usando métodos quantitativos e qualitativos. </a:t>
            </a:r>
          </a:p>
          <a:p>
            <a:endParaRPr lang="pt-BR" sz="1600" i="1" dirty="0"/>
          </a:p>
          <a:p>
            <a:r>
              <a:rPr lang="pt-BR" sz="1600" i="1" dirty="0"/>
              <a:t>Uma previsão precisa ajuda a otimizar operações e atender às expectativas dos clientes, adaptando-se às mudanças do mercado.</a:t>
            </a:r>
          </a:p>
          <a:p>
            <a:endParaRPr 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68618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14ED3F66F33C47BFA33A74391678BB" ma:contentTypeVersion="13" ma:contentTypeDescription="Create a new document." ma:contentTypeScope="" ma:versionID="ae293ddd50dd33976c3803ff4eb6cdef">
  <xsd:schema xmlns:xsd="http://www.w3.org/2001/XMLSchema" xmlns:xs="http://www.w3.org/2001/XMLSchema" xmlns:p="http://schemas.microsoft.com/office/2006/metadata/properties" xmlns:ns3="1bad6f25-046b-4019-9692-9549c0d96781" xmlns:ns4="8cb1ff9d-94a7-451a-9b18-5dabafba1eec" targetNamespace="http://schemas.microsoft.com/office/2006/metadata/properties" ma:root="true" ma:fieldsID="ee167d0109b89c04839407bf076eb03e" ns3:_="" ns4:_="">
    <xsd:import namespace="1bad6f25-046b-4019-9692-9549c0d96781"/>
    <xsd:import namespace="8cb1ff9d-94a7-451a-9b18-5dabafba1ee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ad6f25-046b-4019-9692-9549c0d96781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b1ff9d-94a7-451a-9b18-5dabafba1ee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bad6f25-046b-4019-9692-9549c0d96781" xsi:nil="true"/>
  </documentManagement>
</p:properties>
</file>

<file path=customXml/itemProps1.xml><?xml version="1.0" encoding="utf-8"?>
<ds:datastoreItem xmlns:ds="http://schemas.openxmlformats.org/officeDocument/2006/customXml" ds:itemID="{4F3FBDE5-97D8-48FE-9985-31D7E5DC87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ad6f25-046b-4019-9692-9549c0d96781"/>
    <ds:schemaRef ds:uri="8cb1ff9d-94a7-451a-9b18-5dabafba1e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ACFA74-9740-4253-9985-7548CD6A7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139FC-76B3-491D-B1F2-4DC3BCA90CF2}">
  <ds:schemaRefs>
    <ds:schemaRef ds:uri="http://schemas.microsoft.com/office/infopath/2007/PartnerControls"/>
    <ds:schemaRef ds:uri="http://schemas.microsoft.com/office/2006/documentManagement/types"/>
    <ds:schemaRef ds:uri="1bad6f25-046b-4019-9692-9549c0d96781"/>
    <ds:schemaRef ds:uri="http://purl.org/dc/elements/1.1/"/>
    <ds:schemaRef ds:uri="http://purl.org/dc/terms/"/>
    <ds:schemaRef ds:uri="8cb1ff9d-94a7-451a-9b18-5dabafba1eec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415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API 1º SEMESTRE - GPI  </vt:lpstr>
      <vt:lpstr>EQUIPE:</vt:lpstr>
      <vt:lpstr>OBJETIVO DO PROJETO</vt:lpstr>
      <vt:lpstr>TECNOLOGIAS DA INFORMAÇÃO</vt:lpstr>
      <vt:lpstr>MÉTODOS ANALÍTICOS ESPECÍFICOS DA ÁREA</vt:lpstr>
      <vt:lpstr>GitHub</vt:lpstr>
      <vt:lpstr>GitHub</vt:lpstr>
      <vt:lpstr>SPRINT 1</vt:lpstr>
      <vt:lpstr>SPRINT 2</vt:lpstr>
      <vt:lpstr>SPRINT 3</vt:lpstr>
      <vt:lpstr>SPRINT 4</vt:lpstr>
      <vt:lpstr>Obrigado.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XX SEMESTRE  NOME DA EQUIPE</dc:title>
  <dc:creator>Marcus</dc:creator>
  <cp:lastModifiedBy>Perez, Annelize Monteiro Nogueira</cp:lastModifiedBy>
  <cp:revision>16</cp:revision>
  <dcterms:created xsi:type="dcterms:W3CDTF">2023-11-09T14:32:46Z</dcterms:created>
  <dcterms:modified xsi:type="dcterms:W3CDTF">2023-12-07T18:24:47Z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0x010100A914ED3F66F33C47BFA33A74391678BB</vt:lpwstr>
  </property>
</Properties>
</file>